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439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279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8783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88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2104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383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05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473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99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45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50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765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1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03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33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168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F2DE4-B668-4874-BFB7-D21403554513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56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963" y="1224958"/>
            <a:ext cx="7766936" cy="1646302"/>
          </a:xfrm>
        </p:spPr>
        <p:txBody>
          <a:bodyPr/>
          <a:lstStyle/>
          <a:p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Computer Networks</a:t>
            </a:r>
            <a:endParaRPr lang="en-GB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8195" y="3136392"/>
            <a:ext cx="7766936" cy="2532887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GB" sz="4000" b="1" dirty="0" smtClean="0">
                <a:solidFill>
                  <a:schemeClr val="tx1"/>
                </a:solidFill>
              </a:rPr>
              <a:t>By </a:t>
            </a:r>
            <a:r>
              <a:rPr lang="en-GB" sz="4000" b="1" dirty="0" err="1" smtClean="0">
                <a:solidFill>
                  <a:schemeClr val="tx1"/>
                </a:solidFill>
              </a:rPr>
              <a:t>Sadiq</a:t>
            </a:r>
            <a:r>
              <a:rPr lang="en-GB" sz="4000" b="1" dirty="0" smtClean="0">
                <a:solidFill>
                  <a:schemeClr val="tx1"/>
                </a:solidFill>
              </a:rPr>
              <a:t> Shah</a:t>
            </a:r>
          </a:p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Lecture 9</a:t>
            </a:r>
          </a:p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(Chapter 3)</a:t>
            </a:r>
          </a:p>
          <a:p>
            <a:pPr algn="ctr"/>
            <a:endParaRPr lang="en-GB" sz="5400" b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GB" sz="5400" b="1" u="sng" dirty="0" smtClean="0">
                <a:solidFill>
                  <a:schemeClr val="accent5">
                    <a:lumMod val="50000"/>
                  </a:schemeClr>
                </a:solidFill>
              </a:rPr>
              <a:t>FATA University</a:t>
            </a:r>
            <a:endParaRPr lang="en-GB" sz="5400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548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Noise example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654" y="2075689"/>
            <a:ext cx="7760027" cy="340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931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Noise and SNR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22507"/>
          </a:xfrm>
        </p:spPr>
        <p:txBody>
          <a:bodyPr/>
          <a:lstStyle/>
          <a:p>
            <a:r>
              <a:rPr lang="en-GB" sz="2000" b="1" i="1" dirty="0"/>
              <a:t>Signal-to-Noise Ratio (SNR</a:t>
            </a:r>
            <a:r>
              <a:rPr lang="en-GB" sz="2000" b="1" i="1" dirty="0" smtClean="0"/>
              <a:t>)</a:t>
            </a:r>
          </a:p>
          <a:p>
            <a:r>
              <a:rPr lang="en-GB" dirty="0"/>
              <a:t>SNR is actually the ratio of what is wanted (signal) to what is not wanted (noise).</a:t>
            </a:r>
          </a:p>
          <a:p>
            <a:r>
              <a:rPr lang="en-GB" dirty="0"/>
              <a:t>A high SNR means the signal is less corrupted by noise; a low SNR means the signal </a:t>
            </a:r>
            <a:r>
              <a:rPr lang="en-GB" dirty="0" smtClean="0"/>
              <a:t>is more </a:t>
            </a:r>
            <a:r>
              <a:rPr lang="en-GB" dirty="0"/>
              <a:t>corrupted by noise</a:t>
            </a:r>
            <a:r>
              <a:rPr lang="en-GB" dirty="0" smtClean="0"/>
              <a:t>.</a:t>
            </a:r>
          </a:p>
          <a:p>
            <a:r>
              <a:rPr lang="en-GB" dirty="0"/>
              <a:t>The </a:t>
            </a:r>
            <a:r>
              <a:rPr lang="en-GB" b="1" dirty="0"/>
              <a:t>signal-to-noise ratio </a:t>
            </a:r>
            <a:r>
              <a:rPr lang="en-GB" dirty="0"/>
              <a:t>is defined </a:t>
            </a:r>
            <a:r>
              <a:rPr lang="en-GB" dirty="0" smtClean="0"/>
              <a:t>as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Because </a:t>
            </a:r>
            <a:r>
              <a:rPr lang="en-GB" dirty="0"/>
              <a:t>SNR is the ratio of two powers, it is often described in decibel units</a:t>
            </a:r>
            <a:r>
              <a:rPr lang="en-GB" dirty="0" smtClean="0"/>
              <a:t>, </a:t>
            </a:r>
            <a:r>
              <a:rPr lang="en-GB" dirty="0" err="1" smtClean="0"/>
              <a:t>SNR</a:t>
            </a:r>
            <a:r>
              <a:rPr lang="en-GB" sz="1400" dirty="0" err="1" smtClean="0"/>
              <a:t>dB</a:t>
            </a:r>
            <a:r>
              <a:rPr lang="en-GB" dirty="0"/>
              <a:t>, defined as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3256" y="4313293"/>
            <a:ext cx="4691618" cy="7799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299" y="5760721"/>
            <a:ext cx="2454887" cy="578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209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SNR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>
                <a:solidFill>
                  <a:srgbClr val="FF0000"/>
                </a:solidFill>
              </a:rPr>
              <a:t>Example 3.31</a:t>
            </a:r>
          </a:p>
          <a:p>
            <a:r>
              <a:rPr lang="en-GB" dirty="0"/>
              <a:t>The power of a signal is 10 </a:t>
            </a:r>
            <a:r>
              <a:rPr lang="en-GB" dirty="0" err="1"/>
              <a:t>mW</a:t>
            </a:r>
            <a:r>
              <a:rPr lang="en-GB" dirty="0"/>
              <a:t> and the power of the noise is 1 </a:t>
            </a:r>
            <a:r>
              <a:rPr lang="en-GB" dirty="0" err="1"/>
              <a:t>μW</a:t>
            </a:r>
            <a:r>
              <a:rPr lang="en-GB" dirty="0"/>
              <a:t>; what are the values of </a:t>
            </a:r>
            <a:r>
              <a:rPr lang="en-GB" dirty="0" smtClean="0"/>
              <a:t>SNR and </a:t>
            </a:r>
            <a:r>
              <a:rPr lang="en-GB" dirty="0" err="1"/>
              <a:t>SNR</a:t>
            </a:r>
            <a:r>
              <a:rPr lang="en-GB" sz="1600" dirty="0" err="1"/>
              <a:t>dB</a:t>
            </a:r>
            <a:r>
              <a:rPr lang="en-GB" dirty="0"/>
              <a:t>?</a:t>
            </a:r>
          </a:p>
          <a:p>
            <a:r>
              <a:rPr lang="en-GB" b="1" dirty="0"/>
              <a:t>Solution</a:t>
            </a:r>
          </a:p>
          <a:p>
            <a:r>
              <a:rPr lang="en-GB" dirty="0"/>
              <a:t>The values </a:t>
            </a:r>
            <a:r>
              <a:rPr lang="en-GB" dirty="0" smtClean="0"/>
              <a:t>of </a:t>
            </a:r>
            <a:r>
              <a:rPr lang="en-GB" dirty="0"/>
              <a:t>SNR and </a:t>
            </a:r>
            <a:r>
              <a:rPr lang="en-GB" dirty="0" err="1"/>
              <a:t>SNRdB</a:t>
            </a:r>
            <a:r>
              <a:rPr lang="en-GB" dirty="0"/>
              <a:t> can be calculated as follows: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981" y="4462271"/>
            <a:ext cx="8227021" cy="60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244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0433338">
            <a:off x="1960566" y="2372761"/>
            <a:ext cx="8596668" cy="25987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5400" b="1" dirty="0" smtClean="0">
                <a:solidFill>
                  <a:srgbClr val="FF0000"/>
                </a:solidFill>
              </a:rPr>
              <a:t>Physical Layer-part 3</a:t>
            </a:r>
            <a:endParaRPr lang="en-GB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32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TRANSMISSION IMPAIRMENT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56233"/>
            <a:ext cx="8596668" cy="4185130"/>
          </a:xfrm>
        </p:spPr>
        <p:txBody>
          <a:bodyPr/>
          <a:lstStyle/>
          <a:p>
            <a:r>
              <a:rPr lang="en-GB" sz="2000" dirty="0"/>
              <a:t>Signals travel through transmission media, which are not </a:t>
            </a:r>
            <a:r>
              <a:rPr lang="en-GB" sz="2000" dirty="0" smtClean="0"/>
              <a:t>perfect</a:t>
            </a:r>
          </a:p>
          <a:p>
            <a:r>
              <a:rPr lang="en-GB" sz="2000" dirty="0"/>
              <a:t>This means that the signal at the beginning of the medium is not </a:t>
            </a:r>
            <a:r>
              <a:rPr lang="en-GB" sz="2000" dirty="0" smtClean="0"/>
              <a:t>the </a:t>
            </a:r>
            <a:r>
              <a:rPr lang="en-GB" sz="2000" dirty="0"/>
              <a:t>same as the signal at the end of the medium. What is sent is not what is received. </a:t>
            </a:r>
            <a:endParaRPr lang="en-GB" sz="2000" dirty="0" smtClean="0"/>
          </a:p>
          <a:p>
            <a:r>
              <a:rPr lang="en-GB" sz="2000" dirty="0" smtClean="0"/>
              <a:t>Three Causes </a:t>
            </a:r>
            <a:r>
              <a:rPr lang="en-GB" sz="2000" dirty="0"/>
              <a:t>of impairment are </a:t>
            </a:r>
            <a:r>
              <a:rPr lang="en-GB" sz="2000" b="1" dirty="0"/>
              <a:t>attenuation, distortion, and </a:t>
            </a:r>
            <a:r>
              <a:rPr lang="en-GB" sz="2000" b="1" dirty="0" smtClean="0"/>
              <a:t>noise</a:t>
            </a:r>
            <a:r>
              <a:rPr lang="en-GB" sz="2000" dirty="0" smtClean="0"/>
              <a:t>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919" y="3936383"/>
            <a:ext cx="5595128" cy="2601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485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1. Attenuation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016" y="1657669"/>
            <a:ext cx="9013303" cy="4660835"/>
          </a:xfrm>
        </p:spPr>
        <p:txBody>
          <a:bodyPr/>
          <a:lstStyle/>
          <a:p>
            <a:r>
              <a:rPr lang="en-GB" b="1" dirty="0" smtClean="0"/>
              <a:t>Attenuation </a:t>
            </a:r>
            <a:r>
              <a:rPr lang="en-GB" dirty="0" smtClean="0"/>
              <a:t>means a loss of energy. When a signal, simple or composite, travels through a medium, it loses some of its energy in overcoming the resistance of the medium. </a:t>
            </a:r>
          </a:p>
          <a:p>
            <a:r>
              <a:rPr lang="en-GB" dirty="0" smtClean="0"/>
              <a:t>That </a:t>
            </a:r>
            <a:r>
              <a:rPr lang="en-GB" dirty="0"/>
              <a:t>is why a wire carrying electric signals gets </a:t>
            </a:r>
            <a:r>
              <a:rPr lang="en-GB" dirty="0" smtClean="0"/>
              <a:t>warm after a while. Some of the electrical energy in the signal is converted to heat. </a:t>
            </a:r>
          </a:p>
          <a:p>
            <a:r>
              <a:rPr lang="en-GB" dirty="0" smtClean="0"/>
              <a:t>To compensate for </a:t>
            </a:r>
            <a:r>
              <a:rPr lang="en-GB" dirty="0"/>
              <a:t>this loss, amplifiers are used to amplify the signal. </a:t>
            </a:r>
            <a:endParaRPr lang="en-GB" dirty="0" smtClean="0"/>
          </a:p>
          <a:p>
            <a:r>
              <a:rPr lang="en-GB" b="1" dirty="0" smtClean="0"/>
              <a:t>Figure </a:t>
            </a:r>
            <a:r>
              <a:rPr lang="en-GB" b="1" dirty="0"/>
              <a:t>3.27 </a:t>
            </a:r>
            <a:r>
              <a:rPr lang="en-GB" dirty="0"/>
              <a:t>shows the effect </a:t>
            </a:r>
            <a:r>
              <a:rPr lang="en-GB" dirty="0" smtClean="0"/>
              <a:t>of attenuation </a:t>
            </a:r>
            <a:r>
              <a:rPr lang="en-GB" dirty="0"/>
              <a:t>and amplification.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0647" y="4169664"/>
            <a:ext cx="6102570" cy="268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558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Attenuation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207330" cy="3880773"/>
          </a:xfrm>
        </p:spPr>
        <p:txBody>
          <a:bodyPr/>
          <a:lstStyle/>
          <a:p>
            <a:r>
              <a:rPr lang="en-GB" sz="2400" b="1" i="1" dirty="0"/>
              <a:t>Decibel</a:t>
            </a:r>
          </a:p>
          <a:p>
            <a:pPr lvl="1"/>
            <a:r>
              <a:rPr lang="en-GB" sz="2000" dirty="0"/>
              <a:t>To show that a signal has lost or gained strength, engineers use the unit of the decibel.</a:t>
            </a:r>
          </a:p>
          <a:p>
            <a:pPr lvl="1"/>
            <a:r>
              <a:rPr lang="en-GB" sz="2000" dirty="0"/>
              <a:t>The </a:t>
            </a:r>
            <a:r>
              <a:rPr lang="en-GB" sz="2000" b="1" dirty="0"/>
              <a:t>decibel (dB) </a:t>
            </a:r>
            <a:r>
              <a:rPr lang="en-GB" sz="2000" dirty="0"/>
              <a:t>measures the relative strengths of two signals or one signal at two </a:t>
            </a:r>
            <a:r>
              <a:rPr lang="en-GB" sz="2000" dirty="0" smtClean="0"/>
              <a:t>different points</a:t>
            </a:r>
            <a:r>
              <a:rPr lang="en-GB" sz="2000" dirty="0"/>
              <a:t>. </a:t>
            </a:r>
            <a:endParaRPr lang="en-GB" sz="2000" dirty="0" smtClean="0"/>
          </a:p>
          <a:p>
            <a:pPr lvl="1"/>
            <a:r>
              <a:rPr lang="en-GB" sz="2000" dirty="0" smtClean="0"/>
              <a:t>Note </a:t>
            </a:r>
            <a:r>
              <a:rPr lang="en-GB" sz="2000" dirty="0"/>
              <a:t>that the decibel is negative if a signal is attenuated and positive if </a:t>
            </a:r>
            <a:r>
              <a:rPr lang="en-GB" sz="2000" dirty="0" smtClean="0"/>
              <a:t>a signal </a:t>
            </a:r>
            <a:r>
              <a:rPr lang="en-GB" sz="2000" dirty="0"/>
              <a:t>is amplified</a:t>
            </a:r>
            <a:r>
              <a:rPr lang="en-GB" sz="2000" dirty="0" smtClean="0"/>
              <a:t>.</a:t>
            </a:r>
          </a:p>
          <a:p>
            <a:pPr lvl="1"/>
            <a:r>
              <a:rPr lang="en-GB" sz="2000" dirty="0"/>
              <a:t>Variables </a:t>
            </a:r>
            <a:r>
              <a:rPr lang="en-GB" sz="2000" i="1" dirty="0"/>
              <a:t>P</a:t>
            </a:r>
            <a:r>
              <a:rPr lang="en-GB" sz="2000" dirty="0"/>
              <a:t>1 and </a:t>
            </a:r>
            <a:r>
              <a:rPr lang="en-GB" sz="2000" i="1" dirty="0"/>
              <a:t>P</a:t>
            </a:r>
            <a:r>
              <a:rPr lang="en-GB" sz="2000" dirty="0"/>
              <a:t>2 are the powers of a signal at points 1 and 2, respectively</a:t>
            </a:r>
            <a:endParaRPr lang="en-GB" sz="2000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5418107"/>
            <a:ext cx="2825496" cy="1246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149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Example 3.26</a:t>
            </a:r>
          </a:p>
          <a:p>
            <a:r>
              <a:rPr lang="en-GB" dirty="0"/>
              <a:t>Suppose a signal travels through a transmission medium and its power is reduced to one-half.</a:t>
            </a:r>
          </a:p>
          <a:p>
            <a:r>
              <a:rPr lang="en-GB" dirty="0"/>
              <a:t>This means that </a:t>
            </a:r>
            <a:r>
              <a:rPr lang="en-GB" i="1" dirty="0"/>
              <a:t>P</a:t>
            </a:r>
            <a:r>
              <a:rPr lang="en-GB" dirty="0"/>
              <a:t>2 </a:t>
            </a:r>
            <a:r>
              <a:rPr lang="en-GB" dirty="0" smtClean="0"/>
              <a:t>=0.5 </a:t>
            </a:r>
            <a:r>
              <a:rPr lang="en-GB" i="1" dirty="0"/>
              <a:t>P</a:t>
            </a:r>
            <a:r>
              <a:rPr lang="en-GB" dirty="0"/>
              <a:t>1. In this case, the attenuation (loss of power) can be calculated </a:t>
            </a:r>
            <a:r>
              <a:rPr lang="en-GB" dirty="0" smtClean="0"/>
              <a:t>as;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/>
              <a:t>A loss of 3 dB (−3 dB) is equivalent to losing one-half the power.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1836" y="3977640"/>
            <a:ext cx="6044264" cy="641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682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2. Distortion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b="1" dirty="0"/>
              <a:t>Distortion </a:t>
            </a:r>
            <a:r>
              <a:rPr lang="en-GB" sz="2400" dirty="0"/>
              <a:t>means that the signal changes its form or shape. Distortion can occur in </a:t>
            </a:r>
            <a:r>
              <a:rPr lang="en-GB" sz="2400" dirty="0" smtClean="0"/>
              <a:t>a composite </a:t>
            </a:r>
            <a:r>
              <a:rPr lang="en-GB" sz="2400" dirty="0"/>
              <a:t>signal made of different frequencies</a:t>
            </a:r>
            <a:r>
              <a:rPr lang="en-GB" sz="2400" dirty="0" smtClean="0"/>
              <a:t>.</a:t>
            </a:r>
          </a:p>
          <a:p>
            <a:r>
              <a:rPr lang="en-GB" sz="2400" dirty="0"/>
              <a:t>Each signal component has its </a:t>
            </a:r>
            <a:r>
              <a:rPr lang="en-GB" sz="2400" dirty="0" smtClean="0"/>
              <a:t>own propagation </a:t>
            </a:r>
            <a:r>
              <a:rPr lang="en-GB" sz="2400" dirty="0"/>
              <a:t>speed (see the next section) through a medium and, therefore, its </a:t>
            </a:r>
            <a:r>
              <a:rPr lang="en-GB" sz="2400" dirty="0" smtClean="0"/>
              <a:t>own delay </a:t>
            </a:r>
            <a:r>
              <a:rPr lang="en-GB" sz="2400" dirty="0"/>
              <a:t>in arriving at the final destination</a:t>
            </a:r>
            <a:endParaRPr lang="en-GB" sz="2400" dirty="0" smtClean="0"/>
          </a:p>
          <a:p>
            <a:r>
              <a:rPr lang="en-GB" sz="2400" dirty="0"/>
              <a:t>In other words, </a:t>
            </a:r>
            <a:r>
              <a:rPr lang="en-GB" sz="2400" dirty="0" smtClean="0"/>
              <a:t>signal components </a:t>
            </a:r>
            <a:r>
              <a:rPr lang="en-GB" sz="2400" dirty="0"/>
              <a:t>at the receiver have phases different from what they had at the </a:t>
            </a:r>
            <a:r>
              <a:rPr lang="en-GB" sz="2400" dirty="0" smtClean="0"/>
              <a:t>sender</a:t>
            </a:r>
          </a:p>
          <a:p>
            <a:r>
              <a:rPr lang="en-GB" sz="2400" dirty="0" smtClean="0"/>
              <a:t>The shape </a:t>
            </a:r>
            <a:r>
              <a:rPr lang="en-GB" sz="2400" dirty="0"/>
              <a:t>of the composite signal is therefore not the same. Figure 3.29 shows the effect </a:t>
            </a:r>
            <a:r>
              <a:rPr lang="en-GB" sz="2400" dirty="0" smtClean="0"/>
              <a:t>of distortion </a:t>
            </a:r>
            <a:r>
              <a:rPr lang="en-GB" sz="2400" dirty="0"/>
              <a:t>on a composite signal.</a:t>
            </a:r>
          </a:p>
        </p:txBody>
      </p:sp>
    </p:spTree>
    <p:extLst>
      <p:ext uri="{BB962C8B-B14F-4D97-AF65-F5344CB8AC3E}">
        <p14:creationId xmlns:p14="http://schemas.microsoft.com/office/powerpoint/2010/main" val="1863561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Distortion example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3" y="2075688"/>
            <a:ext cx="8704236" cy="3904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352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3. Noise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0200"/>
            <a:ext cx="9179898" cy="4441163"/>
          </a:xfrm>
        </p:spPr>
        <p:txBody>
          <a:bodyPr>
            <a:noAutofit/>
          </a:bodyPr>
          <a:lstStyle/>
          <a:p>
            <a:r>
              <a:rPr lang="en-GB" sz="2000" b="1" dirty="0"/>
              <a:t>Noise </a:t>
            </a:r>
            <a:r>
              <a:rPr lang="en-GB" sz="2000" dirty="0"/>
              <a:t>is another cause of impairment. Several types of noise, such </a:t>
            </a:r>
            <a:r>
              <a:rPr lang="en-GB" sz="2000" dirty="0" smtClean="0"/>
              <a:t>as;</a:t>
            </a:r>
          </a:p>
          <a:p>
            <a:pPr>
              <a:buFont typeface="+mj-lt"/>
              <a:buAutoNum type="arabicPeriod"/>
            </a:pPr>
            <a:r>
              <a:rPr lang="en-GB" sz="2000" b="1" dirty="0" smtClean="0">
                <a:solidFill>
                  <a:srgbClr val="FF0000"/>
                </a:solidFill>
              </a:rPr>
              <a:t>Thermal </a:t>
            </a:r>
            <a:r>
              <a:rPr lang="en-GB" sz="2000" b="1" dirty="0">
                <a:solidFill>
                  <a:srgbClr val="FF0000"/>
                </a:solidFill>
              </a:rPr>
              <a:t>noise,</a:t>
            </a:r>
          </a:p>
          <a:p>
            <a:pPr>
              <a:buFont typeface="+mj-lt"/>
              <a:buAutoNum type="arabicPeriod"/>
            </a:pPr>
            <a:r>
              <a:rPr lang="en-GB" sz="2000" b="1" dirty="0" smtClean="0">
                <a:solidFill>
                  <a:srgbClr val="FF0000"/>
                </a:solidFill>
              </a:rPr>
              <a:t>Induced </a:t>
            </a:r>
            <a:r>
              <a:rPr lang="en-GB" sz="2000" b="1" dirty="0">
                <a:solidFill>
                  <a:srgbClr val="FF0000"/>
                </a:solidFill>
              </a:rPr>
              <a:t>noise, 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pPr>
              <a:buFont typeface="+mj-lt"/>
              <a:buAutoNum type="arabicPeriod"/>
            </a:pPr>
            <a:r>
              <a:rPr lang="en-GB" sz="2000" b="1" dirty="0" smtClean="0">
                <a:solidFill>
                  <a:srgbClr val="FF0000"/>
                </a:solidFill>
              </a:rPr>
              <a:t>Crosstalk </a:t>
            </a:r>
            <a:r>
              <a:rPr lang="en-GB" sz="2000" b="1" dirty="0">
                <a:solidFill>
                  <a:srgbClr val="FF0000"/>
                </a:solidFill>
              </a:rPr>
              <a:t>and 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pPr>
              <a:buFont typeface="+mj-lt"/>
              <a:buAutoNum type="arabicPeriod"/>
            </a:pPr>
            <a:r>
              <a:rPr lang="en-GB" sz="2000" b="1" dirty="0" smtClean="0">
                <a:solidFill>
                  <a:srgbClr val="FF0000"/>
                </a:solidFill>
              </a:rPr>
              <a:t>Impulse </a:t>
            </a:r>
            <a:r>
              <a:rPr lang="en-GB" sz="2000" b="1" dirty="0">
                <a:solidFill>
                  <a:srgbClr val="FF0000"/>
                </a:solidFill>
              </a:rPr>
              <a:t>noise</a:t>
            </a:r>
            <a:r>
              <a:rPr lang="en-GB" sz="2000" dirty="0"/>
              <a:t>, may corrupt the signal. </a:t>
            </a:r>
            <a:endParaRPr lang="en-GB" sz="2000" dirty="0" smtClean="0"/>
          </a:p>
          <a:p>
            <a:r>
              <a:rPr lang="en-GB" sz="1900" dirty="0" smtClean="0"/>
              <a:t>Thermal </a:t>
            </a:r>
            <a:r>
              <a:rPr lang="en-GB" sz="1900" dirty="0"/>
              <a:t>noise </a:t>
            </a:r>
            <a:r>
              <a:rPr lang="en-GB" sz="1900" dirty="0" smtClean="0"/>
              <a:t>is the </a:t>
            </a:r>
            <a:r>
              <a:rPr lang="en-GB" sz="1900" dirty="0"/>
              <a:t>random motion of electrons in a wire, which creates an extra signal not </a:t>
            </a:r>
            <a:r>
              <a:rPr lang="en-GB" sz="1900" dirty="0" smtClean="0"/>
              <a:t>originally sent </a:t>
            </a:r>
            <a:r>
              <a:rPr lang="en-GB" sz="1900" dirty="0"/>
              <a:t>by the transmitter. </a:t>
            </a:r>
            <a:endParaRPr lang="en-GB" sz="1900" dirty="0" smtClean="0"/>
          </a:p>
          <a:p>
            <a:r>
              <a:rPr lang="en-GB" sz="1900" dirty="0" smtClean="0"/>
              <a:t>Induced </a:t>
            </a:r>
            <a:r>
              <a:rPr lang="en-GB" sz="1900" dirty="0"/>
              <a:t>noise comes from sources such as motors and </a:t>
            </a:r>
            <a:r>
              <a:rPr lang="en-GB" sz="1900" dirty="0" err="1" smtClean="0"/>
              <a:t>appliancses</a:t>
            </a:r>
            <a:r>
              <a:rPr lang="en-GB" sz="1900" dirty="0" smtClean="0"/>
              <a:t>. These </a:t>
            </a:r>
            <a:r>
              <a:rPr lang="en-GB" sz="1900" dirty="0"/>
              <a:t>devices act as a sending antenna, and the transmission medium acts as </a:t>
            </a:r>
            <a:r>
              <a:rPr lang="en-GB" sz="1900" dirty="0" smtClean="0"/>
              <a:t>the receiving </a:t>
            </a:r>
            <a:r>
              <a:rPr lang="en-GB" sz="1900" dirty="0"/>
              <a:t>antenna. </a:t>
            </a:r>
            <a:endParaRPr lang="en-GB" sz="1900" dirty="0" smtClean="0"/>
          </a:p>
          <a:p>
            <a:r>
              <a:rPr lang="en-GB" sz="1900" dirty="0" smtClean="0"/>
              <a:t>Crosstalk </a:t>
            </a:r>
            <a:r>
              <a:rPr lang="en-GB" sz="1900" dirty="0"/>
              <a:t>is the effect of one wire on the other. One wire acts as </a:t>
            </a:r>
            <a:r>
              <a:rPr lang="en-GB" sz="1900" dirty="0" smtClean="0"/>
              <a:t>a sending </a:t>
            </a:r>
            <a:r>
              <a:rPr lang="en-GB" sz="1900" dirty="0"/>
              <a:t>antenna and the other as the receiving antenna. </a:t>
            </a:r>
            <a:endParaRPr lang="en-GB" sz="1900" dirty="0" smtClean="0"/>
          </a:p>
          <a:p>
            <a:r>
              <a:rPr lang="en-GB" sz="1900" dirty="0" smtClean="0"/>
              <a:t>Impulse </a:t>
            </a:r>
            <a:r>
              <a:rPr lang="en-GB" sz="1900" dirty="0"/>
              <a:t>noise is a spike (a </a:t>
            </a:r>
            <a:r>
              <a:rPr lang="en-GB" sz="1900" dirty="0" smtClean="0"/>
              <a:t>signal with </a:t>
            </a:r>
            <a:r>
              <a:rPr lang="en-GB" sz="1900" dirty="0"/>
              <a:t>high energy in a very short time) that comes from power lines, lightning, and </a:t>
            </a:r>
            <a:r>
              <a:rPr lang="en-GB" sz="1900" dirty="0" smtClean="0"/>
              <a:t>so on.</a:t>
            </a:r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22527817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</TotalTime>
  <Words>667</Words>
  <Application>Microsoft Office PowerPoint</Application>
  <PresentationFormat>Widescreen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Computer Networks</vt:lpstr>
      <vt:lpstr>PowerPoint Presentation</vt:lpstr>
      <vt:lpstr>TRANSMISSION IMPAIRMENT</vt:lpstr>
      <vt:lpstr>1. Attenuation</vt:lpstr>
      <vt:lpstr>Attenuation</vt:lpstr>
      <vt:lpstr>PowerPoint Presentation</vt:lpstr>
      <vt:lpstr>2. Distortion</vt:lpstr>
      <vt:lpstr>Distortion example</vt:lpstr>
      <vt:lpstr>3. Noise</vt:lpstr>
      <vt:lpstr>Noise example</vt:lpstr>
      <vt:lpstr>Noise and SNR</vt:lpstr>
      <vt:lpstr>SNR Example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Networks</dc:title>
  <dc:creator>user</dc:creator>
  <cp:lastModifiedBy>user</cp:lastModifiedBy>
  <cp:revision>75</cp:revision>
  <dcterms:created xsi:type="dcterms:W3CDTF">2020-03-06T18:22:42Z</dcterms:created>
  <dcterms:modified xsi:type="dcterms:W3CDTF">2020-08-25T19:19:57Z</dcterms:modified>
</cp:coreProperties>
</file>